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0"/>
  </p:notesMasterIdLst>
  <p:sldIdLst>
    <p:sldId id="256" r:id="rId4"/>
    <p:sldId id="257" r:id="rId5"/>
    <p:sldId id="258" r:id="rId6"/>
    <p:sldId id="259" r:id="rId7"/>
    <p:sldId id="260" r:id="rId8"/>
    <p:sldId id="268" r:id="rId9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JQrgkjIgU0BCwjfhbkkKj7Xq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676EC8-0797-4767-B48B-FE6E37549141}">
  <a:tblStyle styleId="{8A676EC8-0797-4767-B48B-FE6E375491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0" name="Google Shape;48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COMPRESSION AND OPTIMIZATION IN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3600"/>
              <a:t>PRECISION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LIVESTOCK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FARMING CONTEXT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0" y="376920"/>
            <a:ext cx="26805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Presentation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7913790" y="17845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"/>
          <p:cNvSpPr/>
          <p:nvPr/>
        </p:nvSpPr>
        <p:spPr>
          <a:xfrm>
            <a:off x="1034082" y="1984320"/>
            <a:ext cx="2102040" cy="21934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"/>
          <p:cNvSpPr/>
          <p:nvPr/>
        </p:nvSpPr>
        <p:spPr>
          <a:xfrm>
            <a:off x="8234370" y="4299307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988722" y="4226786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Peña</a:t>
            </a: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https://github.com/AlterBiscuit/ST0245-001</a:t>
            </a:r>
            <a:endParaRPr sz="2200" b="1" i="0" strike="noStrike" cap="none" dirty="0">
              <a:solidFill>
                <a:srgbClr val="001E33"/>
              </a:solidFill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4043880" y="1736280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7">
              <a:alphaModFix/>
            </a:blip>
            <a:srcRect l="2187" t="17695" r="15575" b="26360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4530150" y="4226786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1E33"/>
                </a:solidFill>
              </a:rPr>
              <a:t>Simón</a:t>
            </a:r>
            <a:br>
              <a:rPr lang="en-US" sz="2200" dirty="0">
                <a:solidFill>
                  <a:srgbClr val="001E33"/>
                </a:solidFill>
              </a:rPr>
            </a:br>
            <a:r>
              <a:rPr lang="en-US" sz="2200" dirty="0">
                <a:solidFill>
                  <a:srgbClr val="001E33"/>
                </a:solidFill>
              </a:rPr>
              <a:t>Marín</a:t>
            </a:r>
            <a:endParaRPr sz="2200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01E3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0" y="376920"/>
            <a:ext cx="329904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Training Process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Sick-Cattle Images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309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563C1"/>
                </a:solidFill>
              </a:rPr>
              <a:t>Healthy-Cattle Images</a:t>
            </a:r>
            <a:endParaRPr sz="2200" b="1">
              <a:solidFill>
                <a:srgbClr val="0563C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4"/>
                </a:solidFill>
              </a:rPr>
              <a:t>Convolutional</a:t>
            </a:r>
            <a:br>
              <a:rPr lang="en-US" sz="1700" b="1">
                <a:solidFill>
                  <a:schemeClr val="accent4"/>
                </a:solidFill>
              </a:rPr>
            </a:br>
            <a:r>
              <a:rPr lang="en-US" sz="1700" b="1">
                <a:solidFill>
                  <a:schemeClr val="accent4"/>
                </a:solidFill>
              </a:rPr>
              <a:t>Neural Network</a:t>
            </a:r>
            <a:endParaRPr sz="1700" b="1">
              <a:solidFill>
                <a:schemeClr val="accent4"/>
              </a:solidFill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Classification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Algorithm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Classification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Model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8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Testing Process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2384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Cattle Image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001E33"/>
                </a:solidFill>
              </a:rPr>
              <a:t>Nearest</a:t>
            </a:r>
            <a:endParaRPr sz="2200" b="1" dirty="0">
              <a:solidFill>
                <a:srgbClr val="001E33"/>
              </a:solidFill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1E33"/>
                </a:solidFill>
              </a:rPr>
              <a:t>Nearest neighbor interpolation</a:t>
            </a:r>
            <a:endParaRPr sz="2200" dirty="0">
              <a:solidFill>
                <a:srgbClr val="001E33"/>
              </a:solidFill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Classification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Model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AADB"/>
                </a:solidFill>
              </a:rPr>
              <a:t>Is sick</a:t>
            </a:r>
            <a:endParaRPr sz="2100" b="1">
              <a:solidFill>
                <a:srgbClr val="00AADB"/>
              </a:solidFill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Output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Compression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Design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2697274" y="4804573"/>
            <a:ext cx="6307500" cy="95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earest neighbor interpolation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 an average value by some weighting criteria or generate an intermediate value based on complicated rules, this method simply determines the “nearest”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neighbouring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pixel, and assumes the intensity value of it.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 descr="Una captura de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786E88FF-491A-4E94-B50A-B675D7275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0" y="960345"/>
            <a:ext cx="6538240" cy="3360210"/>
          </a:xfrm>
          <a:prstGeom prst="rect">
            <a:avLst/>
          </a:prstGeom>
        </p:spPr>
      </p:pic>
      <p:pic>
        <p:nvPicPr>
          <p:cNvPr id="5" name="Imagen 4" descr="Imagen que contiene animal, oveja, perro&#10;&#10;Descripción generada automáticamente">
            <a:extLst>
              <a:ext uri="{FF2B5EF4-FFF2-40B4-BE49-F238E27FC236}">
                <a16:creationId xmlns:a16="http://schemas.microsoft.com/office/drawing/2014/main" id="{DFBCC4EA-7276-42FB-A335-09A5B616A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496" y="1680835"/>
            <a:ext cx="5791504" cy="23726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2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add317ae2b_0_117"/>
          <p:cNvSpPr/>
          <p:nvPr/>
        </p:nvSpPr>
        <p:spPr>
          <a:xfrm>
            <a:off x="-53831" y="-8709"/>
            <a:ext cx="12254400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Supported by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The first two authors are 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supported by a </a:t>
            </a:r>
            <a:r>
              <a:rPr lang="en-US">
                <a:solidFill>
                  <a:srgbClr val="001E33"/>
                </a:solidFill>
              </a:rPr>
              <a:t>Sapiencia grant financed by Medellín municipality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All the authors would like to thank the "Vicerrectoría de Descubrimiento y Creación", of Universidad EAFIT, for their support on this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145</Words>
  <Application>Microsoft Office PowerPoint</Application>
  <PresentationFormat>Panorámica</PresentationFormat>
  <Paragraphs>26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Arial</vt:lpstr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Referee</dc:creator>
  <cp:lastModifiedBy>Julian Peña Ochoa</cp:lastModifiedBy>
  <cp:revision>6</cp:revision>
  <dcterms:created xsi:type="dcterms:W3CDTF">2020-06-26T14:36:07Z</dcterms:created>
  <dcterms:modified xsi:type="dcterms:W3CDTF">2021-10-12T20:17:04Z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